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23"/>
  </p:notesMasterIdLst>
  <p:sldIdLst>
    <p:sldId id="276" r:id="rId3"/>
    <p:sldId id="257" r:id="rId4"/>
    <p:sldId id="275" r:id="rId5"/>
    <p:sldId id="281" r:id="rId6"/>
    <p:sldId id="259" r:id="rId7"/>
    <p:sldId id="260" r:id="rId8"/>
    <p:sldId id="277" r:id="rId9"/>
    <p:sldId id="261" r:id="rId10"/>
    <p:sldId id="263" r:id="rId11"/>
    <p:sldId id="264" r:id="rId12"/>
    <p:sldId id="278" r:id="rId13"/>
    <p:sldId id="266" r:id="rId14"/>
    <p:sldId id="267" r:id="rId15"/>
    <p:sldId id="268" r:id="rId16"/>
    <p:sldId id="279" r:id="rId17"/>
    <p:sldId id="280" r:id="rId18"/>
    <p:sldId id="269" r:id="rId19"/>
    <p:sldId id="272" r:id="rId20"/>
    <p:sldId id="273" r:id="rId21"/>
    <p:sldId id="274" r:id="rId22"/>
  </p:sldIdLst>
  <p:sldSz cx="12161838" cy="6858000"/>
  <p:notesSz cx="6858000" cy="9144000"/>
  <p:embeddedFontLst>
    <p:embeddedFont>
      <p:font typeface="Maven Pro" panose="020B0604020202020204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Coiny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9AA0A6"/>
          </p15:clr>
        </p15:guide>
        <p15:guide id="2" pos="3831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PIypSi7jaCQZ3ARv+Wpm5SZrB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3E6199-8360-4465-9742-7BA087F5D8FC}">
  <a:tblStyle styleId="{D93E6199-8360-4465-9742-7BA087F5D8F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4" y="40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00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217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Calibri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4754941" y="273055"/>
            <a:ext cx="6798805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2"/>
          </p:nvPr>
        </p:nvSpPr>
        <p:spPr>
          <a:xfrm>
            <a:off x="608095" y="1435103"/>
            <a:ext cx="4001161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pic" idx="2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 rot="5400000">
            <a:off x="3817938" y="-1609640"/>
            <a:ext cx="4525963" cy="1094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title"/>
          </p:nvPr>
        </p:nvSpPr>
        <p:spPr>
          <a:xfrm rot="5400000">
            <a:off x="7259777" y="1832199"/>
            <a:ext cx="5851525" cy="273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1"/>
          </p:nvPr>
        </p:nvSpPr>
        <p:spPr>
          <a:xfrm rot="5400000">
            <a:off x="1685601" y="-802866"/>
            <a:ext cx="5851525" cy="800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8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D865B-A73A-4BC6-963C-E4F34546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87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0" y="1820088"/>
            <a:ext cx="2947486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4499"/>
            <a:ext cx="340533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1"/>
            <a:ext cx="191549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0183"/>
            <a:ext cx="301007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0197"/>
            <a:ext cx="261481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71" y="4308327"/>
            <a:ext cx="836129" cy="9052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71" y="4726463"/>
            <a:ext cx="747956" cy="8503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4"/>
            <a:ext cx="190801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5"/>
            <a:ext cx="190801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2"/>
            <a:ext cx="183146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3" y="3841932"/>
            <a:ext cx="4802274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4742" y="4896413"/>
            <a:ext cx="12186581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8258" y="4238544"/>
            <a:ext cx="4802274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6884" y="4492093"/>
            <a:ext cx="416922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290" y="4070501"/>
            <a:ext cx="5670172" cy="2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5E276854-C93C-4859-80B4-9F16E17373DE}" type="datetimeFigureOut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10/25/2022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5B429464-0680-4F48-8C85-6FCFC93191FD}" type="slidenum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‹#›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165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5E276854-C93C-4859-80B4-9F16E17373DE}" type="datetimeFigureOut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10/25/2022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5B429464-0680-4F48-8C85-6FCFC93191FD}" type="slidenum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‹#›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456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/>
          <p:nvPr/>
        </p:nvSpPr>
        <p:spPr>
          <a:xfrm>
            <a:off x="411262" y="440088"/>
            <a:ext cx="11466800" cy="62227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4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23"/>
          <p:cNvPicPr preferRelativeResize="0"/>
          <p:nvPr/>
        </p:nvPicPr>
        <p:blipFill rotWithShape="1">
          <a:blip r:embed="rId2">
            <a:alphaModFix/>
          </a:blip>
          <a:srcRect t="6703"/>
          <a:stretch/>
        </p:blipFill>
        <p:spPr>
          <a:xfrm>
            <a:off x="546871" y="440088"/>
            <a:ext cx="905035" cy="92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"/>
            <a:ext cx="12162144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0786" y="172998"/>
            <a:ext cx="11833140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584" y="5269948"/>
            <a:ext cx="1584125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0785" y="172997"/>
            <a:ext cx="1142577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4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F86BAB08-D03A-4FEF-8092-001CB785BBAB}" type="datetimeFigureOut">
              <a:rPr lang="zh-CN" altLang="en-US" sz="1795" kern="1200" smtClean="0">
                <a:solidFill>
                  <a:prstClr val="black"/>
                </a:solidFill>
                <a:latin typeface="Calibri"/>
              </a:rPr>
              <a:pPr defTabSz="912114">
                <a:buClrTx/>
                <a:defRPr/>
              </a:pPr>
              <a:t>2022/10/25</a:t>
            </a:fld>
            <a:endParaRPr lang="zh-CN" altLang="en-US" sz="1795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zh-CN" altLang="en-US" sz="1795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B8AB37BB-E8A6-440B-8775-2A002C97BC55}" type="slidenum">
              <a:rPr lang="zh-CN" altLang="en-US" sz="1795" kern="1200" smtClean="0">
                <a:solidFill>
                  <a:prstClr val="black"/>
                </a:solidFill>
                <a:latin typeface="Calibri"/>
              </a:rPr>
              <a:pPr defTabSz="912114">
                <a:buClrTx/>
                <a:defRPr/>
              </a:pPr>
              <a:t>‹#›</a:t>
            </a:fld>
            <a:endParaRPr lang="zh-CN" altLang="en-US" sz="1795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78781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9" y="2007"/>
            <a:ext cx="1213574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6127" y="6356352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buClrTx/>
              <a:defRPr/>
            </a:pPr>
            <a:fld id="{FE1C8935-5503-46B3-AA64-FDD06962785D}" type="datetimeFigureOut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10/25/2022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28610" y="6356352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buClrTx/>
              <a:defRPr/>
            </a:pPr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2114">
              <a:buClrTx/>
              <a:defRPr/>
            </a:pPr>
            <a:fld id="{9306B73E-E889-4101-943F-C932486AC50A}" type="slidenum">
              <a:rPr lang="en-US" sz="1795" kern="1200" smtClean="0">
                <a:solidFill>
                  <a:prstClr val="black"/>
                </a:solidFill>
                <a:latin typeface="Calibri"/>
                <a:ea typeface="+mn-ea"/>
              </a:rPr>
              <a:pPr defTabSz="912114">
                <a:buClrTx/>
                <a:defRPr/>
              </a:pPr>
              <a:t>‹#›</a:t>
            </a:fld>
            <a:endParaRPr lang="en-US" sz="1795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105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1606890" y="2068275"/>
            <a:ext cx="859259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596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596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596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596"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596"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596"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596"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ubTitle" idx="2"/>
          </p:nvPr>
        </p:nvSpPr>
        <p:spPr>
          <a:xfrm>
            <a:off x="2451068" y="4676832"/>
            <a:ext cx="2696113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608092" y="1600205"/>
            <a:ext cx="537147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182268" y="1600205"/>
            <a:ext cx="537147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2"/>
          </p:nvPr>
        </p:nvSpPr>
        <p:spPr>
          <a:xfrm>
            <a:off x="608093" y="2174875"/>
            <a:ext cx="537359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3"/>
          </p:nvPr>
        </p:nvSpPr>
        <p:spPr>
          <a:xfrm>
            <a:off x="6178048" y="1535113"/>
            <a:ext cx="537570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4"/>
          </p:nvPr>
        </p:nvSpPr>
        <p:spPr>
          <a:xfrm>
            <a:off x="6178048" y="2174875"/>
            <a:ext cx="537570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608092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155296" y="6356355"/>
            <a:ext cx="38512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715984" y="6356355"/>
            <a:ext cx="28377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77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94641" y="2733021"/>
            <a:ext cx="10216530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057">
              <a:buClrTx/>
              <a:defRPr/>
            </a:pPr>
            <a:r>
              <a:rPr lang="vi-VN" altLang="zh-CN" sz="4389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Môn</a:t>
            </a:r>
            <a:r>
              <a:rPr lang="vi-VN" altLang="zh-CN" sz="4389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: TIẾNG VIỆT</a:t>
            </a:r>
            <a:endParaRPr lang="en-US" altLang="zh-CN" sz="4389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8313852" y="4311471"/>
            <a:ext cx="944221" cy="1178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959" y="-25299"/>
            <a:ext cx="1527053" cy="1735287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2" y="174879"/>
            <a:ext cx="1405888" cy="128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78846" y="267800"/>
            <a:ext cx="6722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057">
              <a:buClrTx/>
              <a:defRPr/>
            </a:pPr>
            <a:r>
              <a:rPr lang="en-US" sz="28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VĨNH QUỲNH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5646" y="3952079"/>
            <a:ext cx="663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3200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</a:rPr>
              <a:t>Giáo viên: Nguyễn Thị Hà </a:t>
            </a:r>
            <a:r>
              <a:rPr lang="vi-VN" sz="3200" kern="1200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</a:rPr>
              <a:t>Vy</a:t>
            </a:r>
            <a:endParaRPr lang="vi-VN" sz="3200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6931" y="969496"/>
            <a:ext cx="8091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chemeClr val="tx2"/>
                </a:solidFill>
                <a:latin typeface="+mj-lt"/>
              </a:rPr>
              <a:t>Chào mừng các thầy cô giáo</a:t>
            </a:r>
          </a:p>
          <a:p>
            <a:pPr algn="ctr"/>
            <a:r>
              <a:rPr lang="vi-VN" sz="4000" dirty="0" smtClean="0">
                <a:solidFill>
                  <a:schemeClr val="tx2"/>
                </a:solidFill>
                <a:latin typeface="+mj-lt"/>
              </a:rPr>
              <a:t>Về dự giờ lớp 3A7</a:t>
            </a:r>
          </a:p>
        </p:txBody>
      </p:sp>
    </p:spTree>
    <p:extLst>
      <p:ext uri="{BB962C8B-B14F-4D97-AF65-F5344CB8AC3E}">
        <p14:creationId xmlns:p14="http://schemas.microsoft.com/office/powerpoint/2010/main" val="42626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0887" y="522698"/>
            <a:ext cx="10545227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052" y="1533466"/>
            <a:ext cx="10174713" cy="43999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9"/>
          <p:cNvCxnSpPr/>
          <p:nvPr/>
        </p:nvCxnSpPr>
        <p:spPr>
          <a:xfrm>
            <a:off x="1881285" y="1036155"/>
            <a:ext cx="131119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9"/>
          <p:cNvCxnSpPr/>
          <p:nvPr/>
        </p:nvCxnSpPr>
        <p:spPr>
          <a:xfrm>
            <a:off x="5558344" y="1064730"/>
            <a:ext cx="299295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p9"/>
          <p:cNvCxnSpPr/>
          <p:nvPr/>
        </p:nvCxnSpPr>
        <p:spPr>
          <a:xfrm>
            <a:off x="8693816" y="1036162"/>
            <a:ext cx="2527383" cy="285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34;p13"/>
          <p:cNvGrpSpPr/>
          <p:nvPr/>
        </p:nvGrpSpPr>
        <p:grpSpPr>
          <a:xfrm>
            <a:off x="-127819" y="-1"/>
            <a:ext cx="4817806" cy="3254477"/>
            <a:chOff x="5876916" y="975793"/>
            <a:chExt cx="4684259" cy="2641495"/>
          </a:xfrm>
        </p:grpSpPr>
        <p:grpSp>
          <p:nvGrpSpPr>
            <p:cNvPr id="3" name="Google Shape;635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5" name="Google Shape;636;p13" descr="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637;p13" descr="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638;p13" descr="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39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luận</a:t>
              </a:r>
              <a:endParaRPr kumimoji="0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bàn</a:t>
              </a:r>
              <a:endParaRPr kumimoji="0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545393" y="2384092"/>
            <a:ext cx="5653549" cy="13470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5393" y="4360607"/>
            <a:ext cx="5653549" cy="13470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7080" y="2522365"/>
            <a:ext cx="4951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- Quan</a:t>
            </a:r>
            <a:r>
              <a:rPr kumimoji="0" lang="vi-VN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sát 2 tranh, so sánh câu nói được viết trong 2 tranh</a:t>
            </a:r>
            <a:r>
              <a:rPr kumimoji="0" lang="vi-VN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5476" y="4757118"/>
            <a:ext cx="5323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000" dirty="0" smtClean="0">
                <a:latin typeface="Times New Roman" panose="02020603050405020304" pitchFamily="18" charset="0"/>
              </a:rPr>
              <a:t>- Tìm những điểm khác biệt</a:t>
            </a:r>
            <a:r>
              <a:rPr kumimoji="0" lang="vi-VN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1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/>
        </p:nvSpPr>
        <p:spPr>
          <a:xfrm>
            <a:off x="3092477" y="797202"/>
            <a:ext cx="669851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0FAA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BE0FAA"/>
                </a:solidFill>
                <a:latin typeface="Arial"/>
                <a:ea typeface="Arial"/>
                <a:cs typeface="Arial"/>
                <a:sym typeface="Arial"/>
              </a:rPr>
              <a:t>CHIA SẺ TRƯỚC LỚP</a:t>
            </a:r>
            <a:endParaRPr/>
          </a:p>
        </p:txBody>
      </p:sp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772" y="3093062"/>
            <a:ext cx="4628295" cy="34747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219" name="Google Shape;219;p11"/>
          <p:cNvGrpSpPr/>
          <p:nvPr/>
        </p:nvGrpSpPr>
        <p:grpSpPr>
          <a:xfrm>
            <a:off x="1826403" y="1437389"/>
            <a:ext cx="2986735" cy="1991617"/>
            <a:chOff x="1830929" y="1437382"/>
            <a:chExt cx="2994142" cy="1991617"/>
          </a:xfrm>
        </p:grpSpPr>
        <p:pic>
          <p:nvPicPr>
            <p:cNvPr id="220" name="Google Shape;220;p11" descr="Background pattern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21" name="Google Shape;221;p11"/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66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rgbClr val="FF0066"/>
                  </a:solidFill>
                  <a:latin typeface="Calibri"/>
                  <a:ea typeface="Calibri"/>
                  <a:cs typeface="Calibri"/>
                  <a:sym typeface="Calibri"/>
                </a:rPr>
                <a:t>Trình bày</a:t>
              </a:r>
              <a:endParaRPr sz="3600" b="0" i="0" u="none" strike="noStrike" cap="none">
                <a:solidFill>
                  <a:srgbClr val="FF00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1"/>
          <p:cNvGrpSpPr/>
          <p:nvPr/>
        </p:nvGrpSpPr>
        <p:grpSpPr>
          <a:xfrm>
            <a:off x="7356060" y="1437388"/>
            <a:ext cx="2972017" cy="1991617"/>
            <a:chOff x="7374300" y="1437381"/>
            <a:chExt cx="2979388" cy="1991617"/>
          </a:xfrm>
        </p:grpSpPr>
        <p:pic>
          <p:nvPicPr>
            <p:cNvPr id="223" name="Google Shape;223;p11" descr="Background pattern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51033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24" name="Google Shape;224;p11"/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Nhận xét</a:t>
              </a:r>
              <a:endParaRPr sz="3600" b="0" i="0" u="none" strike="noStrike" cap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1" descr="Plants Clipart - animated-gif-clipart-flowers-in-planter-pot-05c -  Classroom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2099" y="4230521"/>
            <a:ext cx="3544575" cy="2743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26" name="Google Shape;226;p11" descr="Plants Clipart - animated-gif-clipart-flowers-in-planter-pot-05c -  Classroom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974650" y="4230521"/>
            <a:ext cx="3544575" cy="27432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2"/>
          <p:cNvGraphicFramePr/>
          <p:nvPr>
            <p:extLst>
              <p:ext uri="{D42A27DB-BD31-4B8C-83A1-F6EECF244321}">
                <p14:modId xmlns:p14="http://schemas.microsoft.com/office/powerpoint/2010/main" val="3910604225"/>
              </p:ext>
            </p:extLst>
          </p:nvPr>
        </p:nvGraphicFramePr>
        <p:xfrm>
          <a:off x="487433" y="4586176"/>
          <a:ext cx="11179050" cy="1732745"/>
        </p:xfrm>
        <a:graphic>
          <a:graphicData uri="http://schemas.openxmlformats.org/drawingml/2006/table">
            <a:tbl>
              <a:tblPr firstRow="1" bandRow="1">
                <a:noFill/>
                <a:tableStyleId>{D93E6199-8360-4465-9742-7BA087F5D8FC}</a:tableStyleId>
              </a:tblPr>
              <a:tblGrid>
                <a:gridCol w="240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Các câu được viết ở tranh A</a:t>
                      </a:r>
                      <a:endParaRPr/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Các câu được viết ở tranh B</a:t>
                      </a:r>
                      <a:endParaRPr/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Từ ngữ</a:t>
                      </a:r>
                      <a:endParaRPr sz="24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Không có “thế, lắm, quá”</a:t>
                      </a:r>
                      <a:endParaRPr/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Có “thế, quá, lắm”</a:t>
                      </a:r>
                      <a:endParaRPr/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Dấu câu</a:t>
                      </a:r>
                      <a:endParaRPr sz="24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Dấu chấm</a:t>
                      </a:r>
                      <a:endParaRPr sz="24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err="1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Dấu</a:t>
                      </a:r>
                      <a:r>
                        <a:rPr lang="en-US" sz="2400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 </a:t>
                      </a:r>
                      <a:r>
                        <a:rPr lang="en-US" sz="2400" dirty="0" err="1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chấm</a:t>
                      </a:r>
                      <a:r>
                        <a:rPr lang="en-US" sz="2400" dirty="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 than</a:t>
                      </a:r>
                      <a:endParaRPr dirty="0"/>
                    </a:p>
                  </a:txBody>
                  <a:tcPr marL="91225" marR="912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2" name="Google Shape;23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07" y="0"/>
            <a:ext cx="11415976" cy="444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3"/>
          <p:cNvGrpSpPr/>
          <p:nvPr/>
        </p:nvGrpSpPr>
        <p:grpSpPr>
          <a:xfrm>
            <a:off x="119624" y="-55774"/>
            <a:ext cx="11377119" cy="1137395"/>
            <a:chOff x="6673709" y="2831121"/>
            <a:chExt cx="10122545" cy="1889791"/>
          </a:xfrm>
        </p:grpSpPr>
        <p:grpSp>
          <p:nvGrpSpPr>
            <p:cNvPr id="238" name="Google Shape;238;p13"/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239" name="Google Shape;239;p13"/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>
                <a:gsLst>
                  <a:gs pos="0">
                    <a:srgbClr val="FFFF7E"/>
                  </a:gs>
                  <a:gs pos="50000">
                    <a:srgbClr val="FFFFB1"/>
                  </a:gs>
                  <a:gs pos="100000">
                    <a:srgbClr val="FFFFD9"/>
                  </a:gs>
                </a:gsLst>
                <a:lin ang="13500000" scaled="0"/>
              </a:gradFill>
              <a:ln w="254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40" name="Google Shape;240;p13"/>
              <p:cNvSpPr txBox="1"/>
              <p:nvPr/>
            </p:nvSpPr>
            <p:spPr>
              <a:xfrm>
                <a:off x="1240566" y="3401158"/>
                <a:ext cx="9131074" cy="10738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3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.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Từ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in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đậm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ở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bài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tập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2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bổ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sung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điều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gì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cho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 </a:t>
                </a:r>
                <a:r>
                  <a:rPr lang="en-US" sz="36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câu</a:t>
                </a:r>
                <a:r>
                  <a:rPr lang="en-US" sz="36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 Rounded"/>
                    <a:cs typeface="Times New Roman" panose="02020603050405020304" pitchFamily="18" charset="0"/>
                    <a:sym typeface="Arial Rounded"/>
                  </a:rPr>
                  <a:t>?</a:t>
                </a:r>
                <a:endParaRPr sz="3600" b="1" i="1" u="none" strike="noStrike" cap="none" dirty="0">
                  <a:solidFill>
                    <a:srgbClr val="ED7D31"/>
                  </a:solidFill>
                  <a:latin typeface="Times New Roman" panose="02020603050405020304" pitchFamily="18" charset="0"/>
                  <a:ea typeface="Arial Rounded"/>
                  <a:cs typeface="Times New Roman" panose="02020603050405020304" pitchFamily="18" charset="0"/>
                  <a:sym typeface="Arial Rounded"/>
                </a:endParaRPr>
              </a:p>
            </p:txBody>
          </p:sp>
        </p:grpSp>
        <p:pic>
          <p:nvPicPr>
            <p:cNvPr id="241" name="Google Shape;24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2" name="Google Shape;242;p13"/>
          <p:cNvSpPr/>
          <p:nvPr/>
        </p:nvSpPr>
        <p:spPr>
          <a:xfrm>
            <a:off x="881624" y="5273984"/>
            <a:ext cx="3004467" cy="10191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cảm xúc của người nói</a:t>
            </a:r>
            <a:endParaRPr sz="3200" b="0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4465676" y="5273983"/>
            <a:ext cx="2903316" cy="10191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mong muốn của người nói</a:t>
            </a:r>
            <a:endParaRPr sz="3200" b="0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7870178" y="5273977"/>
            <a:ext cx="3401001" cy="10191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Nội dung kể, tả, giới thiệu</a:t>
            </a:r>
            <a:endParaRPr sz="3200" b="0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45" name="Google Shape;24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377" y="1141975"/>
            <a:ext cx="9310976" cy="40264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13"/>
          <p:cNvCxnSpPr/>
          <p:nvPr/>
        </p:nvCxnSpPr>
        <p:spPr>
          <a:xfrm>
            <a:off x="2232842" y="913029"/>
            <a:ext cx="185278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13"/>
          <p:cNvCxnSpPr/>
          <p:nvPr/>
        </p:nvCxnSpPr>
        <p:spPr>
          <a:xfrm>
            <a:off x="6375468" y="904063"/>
            <a:ext cx="451318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34;p13"/>
          <p:cNvGrpSpPr/>
          <p:nvPr/>
        </p:nvGrpSpPr>
        <p:grpSpPr>
          <a:xfrm>
            <a:off x="3464934" y="196644"/>
            <a:ext cx="5009044" cy="3254477"/>
            <a:chOff x="5876916" y="975793"/>
            <a:chExt cx="4870196" cy="2641495"/>
          </a:xfrm>
        </p:grpSpPr>
        <p:grpSp>
          <p:nvGrpSpPr>
            <p:cNvPr id="3" name="Google Shape;635;p13"/>
            <p:cNvGrpSpPr/>
            <p:nvPr/>
          </p:nvGrpSpPr>
          <p:grpSpPr>
            <a:xfrm>
              <a:off x="5876916" y="975793"/>
              <a:ext cx="4870196" cy="2113916"/>
              <a:chOff x="2387762" y="551055"/>
              <a:chExt cx="7331183" cy="3182111"/>
            </a:xfrm>
          </p:grpSpPr>
          <p:pic>
            <p:nvPicPr>
              <p:cNvPr id="5" name="Google Shape;636;p13" descr="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637;p13" descr="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278953" y="762797"/>
                <a:ext cx="3439992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638;p13" descr="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39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luận</a:t>
              </a:r>
              <a:endParaRPr kumimoji="0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bàn</a:t>
              </a:r>
              <a:endParaRPr kumimoji="0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162924" y="4194928"/>
            <a:ext cx="5653549" cy="13470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6735" y="4381193"/>
            <a:ext cx="5323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000" dirty="0" smtClean="0">
                <a:latin typeface="Times New Roman" panose="02020603050405020304" pitchFamily="18" charset="0"/>
              </a:rPr>
              <a:t>Các từ in đậm trong câu B bổ sung điều gì?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/>
          <p:nvPr/>
        </p:nvSpPr>
        <p:spPr>
          <a:xfrm>
            <a:off x="881624" y="5273984"/>
            <a:ext cx="3004467" cy="10191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cảm xúc của người nói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4465676" y="5273983"/>
            <a:ext cx="2903316" cy="101917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mong muốn của người nói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7870178" y="5273977"/>
            <a:ext cx="3401001" cy="101917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Nội dung kể, tả, giới thiệu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45" name="Google Shape;2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210" y="761739"/>
            <a:ext cx="9310976" cy="402646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/>
          <p:nvPr/>
        </p:nvSpPr>
        <p:spPr>
          <a:xfrm>
            <a:off x="636597" y="4950127"/>
            <a:ext cx="3655069" cy="19812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940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4"/>
          <p:cNvGrpSpPr/>
          <p:nvPr/>
        </p:nvGrpSpPr>
        <p:grpSpPr>
          <a:xfrm>
            <a:off x="-129344" y="-48323"/>
            <a:ext cx="11262407" cy="1588068"/>
            <a:chOff x="6673709" y="2831121"/>
            <a:chExt cx="10122545" cy="1945623"/>
          </a:xfrm>
        </p:grpSpPr>
        <p:grpSp>
          <p:nvGrpSpPr>
            <p:cNvPr id="254" name="Google Shape;254;p14"/>
            <p:cNvGrpSpPr/>
            <p:nvPr/>
          </p:nvGrpSpPr>
          <p:grpSpPr>
            <a:xfrm>
              <a:off x="7448993" y="3258754"/>
              <a:ext cx="9347261" cy="1517990"/>
              <a:chOff x="1024380" y="3258754"/>
              <a:chExt cx="9347261" cy="1517990"/>
            </a:xfrm>
          </p:grpSpPr>
          <p:sp>
            <p:nvSpPr>
              <p:cNvPr id="255" name="Google Shape;255;p14"/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>
                <a:gsLst>
                  <a:gs pos="0">
                    <a:srgbClr val="FFFF7E"/>
                  </a:gs>
                  <a:gs pos="50000">
                    <a:srgbClr val="FFFFB1"/>
                  </a:gs>
                  <a:gs pos="100000">
                    <a:srgbClr val="FFFFD9"/>
                  </a:gs>
                </a:gsLst>
                <a:lin ang="13500000" scaled="0"/>
              </a:gradFill>
              <a:ln w="254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56" name="Google Shape;256;p14"/>
              <p:cNvSpPr txBox="1"/>
              <p:nvPr/>
            </p:nvSpPr>
            <p:spPr>
              <a:xfrm>
                <a:off x="1351250" y="3306160"/>
                <a:ext cx="8693519" cy="14705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0" i="0" u="none" strike="noStrike" cap="none">
                    <a:solidFill>
                      <a:srgbClr val="00000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4. Chuyển các câu dưới đây thành câu cảm</a:t>
                </a:r>
                <a:endParaRPr sz="3600" b="0" i="0" u="none" strike="noStrike" cap="non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3600" b="0" i="0" u="none" strike="noStrike" cap="none">
                    <a:solidFill>
                      <a:srgbClr val="000000"/>
                    </a:solidFill>
                    <a:latin typeface="Arial Rounded"/>
                    <a:ea typeface="Arial Rounded"/>
                    <a:cs typeface="Arial Rounded"/>
                    <a:sym typeface="Arial Rounded"/>
                  </a:rPr>
                  <a:t> (theo mẫu).</a:t>
                </a:r>
                <a:endParaRPr/>
              </a:p>
            </p:txBody>
          </p:sp>
        </p:grpSp>
        <p:pic>
          <p:nvPicPr>
            <p:cNvPr id="257" name="Google Shape;25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14"/>
          <p:cNvSpPr txBox="1"/>
          <p:nvPr/>
        </p:nvSpPr>
        <p:spPr>
          <a:xfrm>
            <a:off x="566702" y="2217048"/>
            <a:ext cx="1122705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Quyển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điển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hữu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ích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=&gt;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Quyển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điển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hữu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ích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quá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Thư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viện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trường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rộng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Thư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viện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 smtClean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đón</a:t>
            </a:r>
            <a:r>
              <a:rPr lang="vi-VN" sz="3200" b="0" i="0" u="none" strike="noStrike" cap="none" dirty="0" smtClean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</a:t>
            </a:r>
            <a:r>
              <a:rPr lang="en-US" sz="3200" b="0" i="0" u="none" strike="noStrike" cap="none" dirty="0" smtClean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cửa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muộn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dirty="0"/>
          </a:p>
        </p:txBody>
      </p:sp>
      <p:cxnSp>
        <p:nvCxnSpPr>
          <p:cNvPr id="263" name="Google Shape;263;p14"/>
          <p:cNvCxnSpPr/>
          <p:nvPr/>
        </p:nvCxnSpPr>
        <p:spPr>
          <a:xfrm>
            <a:off x="8715345" y="932459"/>
            <a:ext cx="158673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263;p14"/>
          <p:cNvCxnSpPr/>
          <p:nvPr/>
        </p:nvCxnSpPr>
        <p:spPr>
          <a:xfrm flipV="1">
            <a:off x="2032779" y="939580"/>
            <a:ext cx="3266808" cy="4144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7"/>
          <p:cNvGrpSpPr/>
          <p:nvPr/>
        </p:nvGrpSpPr>
        <p:grpSpPr>
          <a:xfrm>
            <a:off x="821773" y="346849"/>
            <a:ext cx="6606328" cy="5684291"/>
            <a:chOff x="1121517" y="1341077"/>
            <a:chExt cx="3065822" cy="2648377"/>
          </a:xfrm>
        </p:grpSpPr>
        <p:sp>
          <p:nvSpPr>
            <p:cNvPr id="296" name="Google Shape;296;p17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078"/>
              </a:schemeClr>
            </a:solidFill>
            <a:ln>
              <a:noFill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8" name="Google Shape;29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0541" y="1968424"/>
            <a:ext cx="3365818" cy="318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7"/>
          <p:cNvSpPr txBox="1"/>
          <p:nvPr/>
        </p:nvSpPr>
        <p:spPr>
          <a:xfrm>
            <a:off x="821791" y="2404165"/>
            <a:ext cx="593986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VẬN DỤNG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TRẢI NGHIỆM</a:t>
            </a:r>
            <a:endParaRPr sz="4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>
            <a:spLocks noGrp="1"/>
          </p:cNvSpPr>
          <p:nvPr>
            <p:ph type="title"/>
          </p:nvPr>
        </p:nvSpPr>
        <p:spPr>
          <a:xfrm>
            <a:off x="1476765" y="1683147"/>
            <a:ext cx="9743612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2000"/>
              <a:buFont typeface="Coiny"/>
              <a:buNone/>
            </a:pPr>
            <a:r>
              <a:rPr lang="en-US" sz="8000" dirty="0" err="1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Trò</a:t>
            </a:r>
            <a:r>
              <a:rPr lang="en-US" sz="8000" dirty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8000" dirty="0" err="1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chơi</a:t>
            </a:r>
            <a:r>
              <a:rPr lang="en-US" sz="8000" dirty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: </a:t>
            </a:r>
            <a:r>
              <a:rPr lang="en-US" sz="8000" dirty="0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/>
            </a:r>
            <a:br>
              <a:rPr lang="en-US" sz="8000" dirty="0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</a:br>
            <a:r>
              <a:rPr lang="en-US" sz="8000" dirty="0" err="1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Chiếc</a:t>
            </a:r>
            <a:r>
              <a:rPr lang="en-US" sz="8000" dirty="0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8000" dirty="0" err="1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hộp</a:t>
            </a:r>
            <a:r>
              <a:rPr lang="en-US" sz="8000" dirty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8000" dirty="0" err="1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kì</a:t>
            </a:r>
            <a:r>
              <a:rPr lang="vi-VN" sz="8000" dirty="0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8000" dirty="0" err="1" smtClean="0">
                <a:solidFill>
                  <a:srgbClr val="E36C09"/>
                </a:solidFill>
                <a:latin typeface="Coiny"/>
                <a:ea typeface="Coiny"/>
                <a:cs typeface="Coiny"/>
                <a:sym typeface="Coiny"/>
              </a:rPr>
              <a:t>diệu</a:t>
            </a:r>
            <a:endParaRPr sz="8000" dirty="0">
              <a:solidFill>
                <a:srgbClr val="E36C09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9907" y="-240096"/>
            <a:ext cx="2767781" cy="325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2225" y="4377394"/>
            <a:ext cx="2474470" cy="24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8" descr="C:\Users\HP\Desktop\21572900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342" y="4074969"/>
            <a:ext cx="2171574" cy="308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784735" y="1759105"/>
            <a:ext cx="11097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6000" b="1" i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i="1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6000" b="1" i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 </a:t>
            </a:r>
            <a:r>
              <a:rPr lang="vi-VN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kì lạ quanh ta</a:t>
            </a:r>
            <a:r>
              <a:rPr lang="en-US" sz="6000" b="1" i="1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?”</a:t>
            </a:r>
            <a:endParaRPr sz="6000" b="1" i="1" u="none" strike="noStrike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8162" y="1479332"/>
            <a:ext cx="9665520" cy="456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6887" y="1953090"/>
            <a:ext cx="5941573" cy="362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ều kỳ lạ quanh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568" y="481382"/>
            <a:ext cx="10284541" cy="57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8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147076" y="1033548"/>
            <a:ext cx="78676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</a:pPr>
            <a:r>
              <a:rPr lang="en-US" sz="6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Luyện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tập</a:t>
            </a:r>
            <a:endParaRPr sz="72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114634" y="2261939"/>
            <a:ext cx="1193256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Mở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rộng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vốn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từ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Thư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viện</a:t>
            </a:r>
            <a:endParaRPr sz="66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-477505" y="3306345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Câu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cảm</a:t>
            </a:r>
            <a:endParaRPr sz="66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7498938" y="6118435"/>
            <a:ext cx="2741446" cy="739567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Trang 72</a:t>
            </a:r>
            <a:endParaRPr sz="4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5"/>
          <p:cNvGrpSpPr/>
          <p:nvPr/>
        </p:nvGrpSpPr>
        <p:grpSpPr>
          <a:xfrm>
            <a:off x="540328" y="4148507"/>
            <a:ext cx="3144713" cy="2541489"/>
            <a:chOff x="975360" y="2895482"/>
            <a:chExt cx="2794914" cy="2100580"/>
          </a:xfrm>
        </p:grpSpPr>
        <p:pic>
          <p:nvPicPr>
            <p:cNvPr id="130" name="Google Shape;13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5"/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en-US" sz="5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Người</a:t>
              </a:r>
              <a:endPara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5"/>
          <p:cNvGrpSpPr/>
          <p:nvPr/>
        </p:nvGrpSpPr>
        <p:grpSpPr>
          <a:xfrm>
            <a:off x="4303261" y="3907786"/>
            <a:ext cx="3074221" cy="2660660"/>
            <a:chOff x="3428999" y="2897792"/>
            <a:chExt cx="2311384" cy="1995495"/>
          </a:xfrm>
        </p:grpSpPr>
        <p:pic>
          <p:nvPicPr>
            <p:cNvPr id="133" name="Google Shape;13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5"/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en-US" sz="5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Đồ vật</a:t>
              </a:r>
              <a:endParaRPr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8402386" y="4008284"/>
            <a:ext cx="3144713" cy="2541489"/>
            <a:chOff x="975360" y="2895482"/>
            <a:chExt cx="2794914" cy="2100580"/>
          </a:xfrm>
        </p:grpSpPr>
        <p:pic>
          <p:nvPicPr>
            <p:cNvPr id="136" name="Google Shape;13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5"/>
            <p:cNvSpPr txBox="1"/>
            <p:nvPr/>
          </p:nvSpPr>
          <p:spPr>
            <a:xfrm>
              <a:off x="1628147" y="3802744"/>
              <a:ext cx="1489341" cy="1093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Hoạt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động</a:t>
              </a: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5"/>
          <p:cNvSpPr/>
          <p:nvPr/>
        </p:nvSpPr>
        <p:spPr>
          <a:xfrm>
            <a:off x="540329" y="1447800"/>
            <a:ext cx="1911045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sách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3685044" y="1457325"/>
            <a:ext cx="2576143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thẻ thư viện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7313589" y="1447800"/>
            <a:ext cx="3816527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phiếu mượn sách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540330" y="2306884"/>
            <a:ext cx="1711511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sách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2962933" y="2306884"/>
            <a:ext cx="1711511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mượn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5775883" y="2348520"/>
            <a:ext cx="2347844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giá sách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8800822" y="2329470"/>
            <a:ext cx="2591404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người mượn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1093640" y="3188554"/>
            <a:ext cx="2591404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người đọc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4228122" y="3175426"/>
            <a:ext cx="1547761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báo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6385960" y="3188554"/>
            <a:ext cx="1737772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thủ thư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8402389" y="3236179"/>
            <a:ext cx="1460106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10217163" y="3224333"/>
            <a:ext cx="1460106" cy="55245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endParaRPr sz="3200" b="0" i="0" u="none" strike="noStrike" cap="none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150" name="Google Shape;150;p5"/>
          <p:cNvCxnSpPr/>
          <p:nvPr/>
        </p:nvCxnSpPr>
        <p:spPr>
          <a:xfrm>
            <a:off x="1919295" y="1045681"/>
            <a:ext cx="238396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3294" y="426854"/>
            <a:ext cx="8374152" cy="96325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52" name="Google Shape;152;p5"/>
          <p:cNvCxnSpPr/>
          <p:nvPr/>
        </p:nvCxnSpPr>
        <p:spPr>
          <a:xfrm>
            <a:off x="2199269" y="1125803"/>
            <a:ext cx="238396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152;p5"/>
          <p:cNvCxnSpPr/>
          <p:nvPr/>
        </p:nvCxnSpPr>
        <p:spPr>
          <a:xfrm flipV="1">
            <a:off x="6131437" y="1125803"/>
            <a:ext cx="3179712" cy="2804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34;p13"/>
          <p:cNvGrpSpPr/>
          <p:nvPr/>
        </p:nvGrpSpPr>
        <p:grpSpPr>
          <a:xfrm>
            <a:off x="-127819" y="-1"/>
            <a:ext cx="4817806" cy="3254477"/>
            <a:chOff x="5876916" y="975793"/>
            <a:chExt cx="4684259" cy="2641495"/>
          </a:xfrm>
        </p:grpSpPr>
        <p:grpSp>
          <p:nvGrpSpPr>
            <p:cNvPr id="3" name="Google Shape;635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5" name="Google Shape;636;p13" descr="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637;p13" descr="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638;p13" descr="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Google Shape;639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C00000"/>
                </a:buClr>
                <a:buSzPts val="3200"/>
                <a:buFontTx/>
                <a:buNone/>
                <a:defRPr/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>
                <a:buClr>
                  <a:srgbClr val="C00000"/>
                </a:buClr>
                <a:buSzPts val="3200"/>
                <a:buFontTx/>
                <a:buNone/>
                <a:defRPr/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545393" y="2384092"/>
            <a:ext cx="5653549" cy="13470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45393" y="4360607"/>
            <a:ext cx="5653549" cy="13470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07080" y="2522365"/>
            <a:ext cx="4951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+mj-lt"/>
              </a:rPr>
              <a:t>- Mỗi bạn tự xếp các từ ngữ ở bài tập 1 vào nhóm thích hợp.</a:t>
            </a:r>
            <a:endParaRPr lang="en-US" sz="30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5644" y="4526285"/>
            <a:ext cx="5323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+mj-lt"/>
              </a:rPr>
              <a:t>- Trao đổi với bạn rồi thống nhất kết quả chung của cả nhóm.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69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1560786" y="1722477"/>
            <a:ext cx="940201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2000"/>
              <a:buFont typeface="Times New Roman"/>
              <a:buNone/>
            </a:pPr>
            <a:r>
              <a:rPr lang="en-US" sz="8800" b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 chơi:Tiếp sức</a:t>
            </a:r>
            <a:endParaRPr sz="8800" b="1">
              <a:solidFill>
                <a:srgbClr val="E36C0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500" y="-66676"/>
            <a:ext cx="2767781" cy="325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032" y="4167844"/>
            <a:ext cx="2474470" cy="24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 descr="C:\Users\HP\Desktop\21572900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763" y="3772544"/>
            <a:ext cx="2171574" cy="308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083" y="5504645"/>
            <a:ext cx="1228362" cy="11003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8"/>
          <p:cNvGrpSpPr/>
          <p:nvPr/>
        </p:nvGrpSpPr>
        <p:grpSpPr>
          <a:xfrm flipH="1">
            <a:off x="4648163" y="3928215"/>
            <a:ext cx="1870987" cy="2433908"/>
            <a:chOff x="10081587" y="2304414"/>
            <a:chExt cx="2014077" cy="3390653"/>
          </a:xfrm>
        </p:grpSpPr>
        <p:pic>
          <p:nvPicPr>
            <p:cNvPr id="193" name="Google Shape;193;p8"/>
            <p:cNvPicPr preferRelativeResize="0"/>
            <p:nvPr/>
          </p:nvPicPr>
          <p:blipFill rotWithShape="1">
            <a:blip r:embed="rId4">
              <a:alphaModFix/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6050" y="3977652"/>
            <a:ext cx="1243527" cy="240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475" y="1275050"/>
            <a:ext cx="10593501" cy="2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337</Words>
  <Application>Microsoft Office PowerPoint</Application>
  <PresentationFormat>Custom</PresentationFormat>
  <Paragraphs>68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Chewy</vt:lpstr>
      <vt:lpstr>Maven Pro</vt:lpstr>
      <vt:lpstr>Calibri Light</vt:lpstr>
      <vt:lpstr>Times New Roman</vt:lpstr>
      <vt:lpstr>Calibri</vt:lpstr>
      <vt:lpstr>Microsoft Yahei</vt:lpstr>
      <vt:lpstr>Microsoft Yahei</vt:lpstr>
      <vt:lpstr>Arial Rounded</vt:lpstr>
      <vt:lpstr>等线</vt:lpstr>
      <vt:lpstr>Nunito</vt:lpstr>
      <vt:lpstr>Arial</vt:lpstr>
      <vt:lpstr>Coiny</vt:lpstr>
      <vt:lpstr>等线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Chiếc hộp kì diệu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</cp:revision>
  <dcterms:modified xsi:type="dcterms:W3CDTF">2022-10-25T09:48:15Z</dcterms:modified>
</cp:coreProperties>
</file>